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</p:sldIdLst>
  <p:sldSz cx="18288000" cy="10287000"/>
  <p:notesSz cx="6858000" cy="9144000"/>
  <p:embeddedFontLst>
    <p:embeddedFont>
      <p:font typeface="League Gothic" charset="1" panose="00000500000000000000"/>
      <p:regular r:id="rId6"/>
    </p:embeddedFont>
    <p:embeddedFont>
      <p:font typeface="League Gothic Italics" charset="1" panose="000005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Montserrat Light" charset="1" panose="00000400000000000000"/>
      <p:regular r:id="rId12"/>
    </p:embeddedFont>
    <p:embeddedFont>
      <p:font typeface="Montserrat Light Bold" charset="1" panose="00000800000000000000"/>
      <p:regular r:id="rId13"/>
    </p:embeddedFont>
    <p:embeddedFont>
      <p:font typeface="Montserrat Light Italics" charset="1" panose="00000400000000000000"/>
      <p:regular r:id="rId14"/>
    </p:embeddedFont>
    <p:embeddedFont>
      <p:font typeface="Montserrat Light Bold Italics" charset="1" panose="00000800000000000000"/>
      <p:regular r:id="rId15"/>
    </p:embeddedFont>
    <p:embeddedFont>
      <p:font typeface="Poppins Medium" charset="1" panose="02000000000000000000"/>
      <p:regular r:id="rId16"/>
    </p:embeddedFont>
    <p:embeddedFont>
      <p:font typeface="Poppins Medium Bold" charset="1" panose="02000000000000000000"/>
      <p:regular r:id="rId17"/>
    </p:embeddedFont>
    <p:embeddedFont>
      <p:font typeface="Clear Sans Regular" charset="1" panose="020B0503030202020304"/>
      <p:regular r:id="rId18"/>
    </p:embeddedFont>
    <p:embeddedFont>
      <p:font typeface="Clear Sans Regular Bold" charset="1" panose="020B0603030202020304"/>
      <p:regular r:id="rId19"/>
    </p:embeddedFont>
    <p:embeddedFont>
      <p:font typeface="Clear Sans Regular Italics" charset="1" panose="020B0503030202090304"/>
      <p:regular r:id="rId20"/>
    </p:embeddedFont>
    <p:embeddedFont>
      <p:font typeface="Clear Sans Regular Bold Italics" charset="1" panose="020B0603030202090304"/>
      <p:regular r:id="rId21"/>
    </p:embeddedFont>
    <p:embeddedFont>
      <p:font typeface="Poppins Bold" charset="1" panose="02000000000000000000"/>
      <p:regular r:id="rId22"/>
    </p:embeddedFont>
    <p:embeddedFont>
      <p:font typeface="Open Sans" charset="1" panose="020B0606030504020204"/>
      <p:regular r:id="rId23"/>
    </p:embeddedFont>
    <p:embeddedFont>
      <p:font typeface="Open Sans Bold" charset="1" panose="020B0806030504020204"/>
      <p:regular r:id="rId24"/>
    </p:embeddedFont>
    <p:embeddedFont>
      <p:font typeface="Open Sans Italics" charset="1" panose="020B0606030504020204"/>
      <p:regular r:id="rId25"/>
    </p:embeddedFont>
    <p:embeddedFont>
      <p:font typeface="Open Sans Bold Italics" charset="1" panose="020B0806030504020204"/>
      <p:regular r:id="rId26"/>
    </p:embeddedFont>
    <p:embeddedFont>
      <p:font typeface="Michroma" charset="1" panose="00000000000000000000"/>
      <p:regular r:id="rId27"/>
    </p:embeddedFont>
    <p:embeddedFont>
      <p:font typeface="Open Sauce" charset="1" panose="00000500000000000000"/>
      <p:regular r:id="rId28"/>
    </p:embeddedFont>
    <p:embeddedFont>
      <p:font typeface="Open Sauce Bold" charset="1" panose="00000800000000000000"/>
      <p:regular r:id="rId29"/>
    </p:embeddedFont>
    <p:embeddedFont>
      <p:font typeface="Open Sauce Italics" charset="1" panose="00000500000000000000"/>
      <p:regular r:id="rId30"/>
    </p:embeddedFont>
    <p:embeddedFont>
      <p:font typeface="Open Sauce Bold Italics" charset="1" panose="00000800000000000000"/>
      <p:regular r:id="rId31"/>
    </p:embeddedFont>
    <p:embeddedFont>
      <p:font typeface="Open Sauce SemiBold" charset="1" panose="00000700000000000000"/>
      <p:regular r:id="rId32"/>
    </p:embeddedFont>
    <p:embeddedFont>
      <p:font typeface="Open Sauce SemiBold Bold" charset="1" panose="00000A00000000000000"/>
      <p:regular r:id="rId33"/>
    </p:embeddedFont>
    <p:embeddedFont>
      <p:font typeface="Open Sauce SemiBold Italics" charset="1" panose="00000700000000000000"/>
      <p:regular r:id="rId34"/>
    </p:embeddedFont>
    <p:embeddedFont>
      <p:font typeface="Open Sauce SemiBold Bold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15990" r="35606" b="29678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811944" cy="5101724"/>
            <a:chOff x="0" y="0"/>
            <a:chExt cx="15749258" cy="680229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79110"/>
              <a:ext cx="15749258" cy="55231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648"/>
                </a:lnSpc>
              </a:pPr>
              <a:r>
                <a:rPr lang="en-US" sz="10648" spc="-244">
                  <a:solidFill>
                    <a:srgbClr val="FFFFFF"/>
                  </a:solidFill>
                  <a:latin typeface="Open Sauce SemiBold"/>
                </a:rPr>
                <a:t>¿Comó confías en alguien detrás de un ordenador?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47625"/>
              <a:ext cx="15749258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-491732" y="8206563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7825" r="0" b="782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91732" y="8082687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14290398" cy="248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849"/>
              </a:lnSpc>
            </a:pPr>
            <a:r>
              <a:rPr lang="en-US" sz="8207">
                <a:solidFill>
                  <a:srgbClr val="FFFFFF"/>
                </a:solidFill>
                <a:latin typeface="Open Sauce SemiBold"/>
              </a:rPr>
              <a:t>IDEA GENERAL DE NUESTRO PROYECTO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884285"/>
            <a:ext cx="1071260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>
                <a:solidFill>
                  <a:srgbClr val="FFFFFF"/>
                </a:solidFill>
                <a:latin typeface="Open Sauce Bold"/>
              </a:rPr>
              <a:t>– DIKA DISRUPTION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33515" y="4190365"/>
            <a:ext cx="5670649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CONFIANZA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CLIENTE-EMPRESA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88651" y="4190365"/>
            <a:ext cx="5670649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CONFIANZA 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EMPRESA-CLIENTE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25184" y="5339278"/>
            <a:ext cx="8881704" cy="39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85"/>
              </a:lnSpc>
            </a:pPr>
            <a:r>
              <a:rPr lang="en-US" sz="8654">
                <a:solidFill>
                  <a:srgbClr val="FFFFFF"/>
                </a:solidFill>
                <a:latin typeface="Open Sauce SemiBold Bold"/>
              </a:rPr>
              <a:t>HABLEMOS DE CONFIANZA DIGITAL...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31024" r="0" b="31024"/>
          <a:stretch>
            <a:fillRect/>
          </a:stretch>
        </p:blipFill>
        <p:spPr>
          <a:xfrm flipH="false" flipV="false" rot="0">
            <a:off x="0" y="0"/>
            <a:ext cx="18288000" cy="46270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3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809750"/>
            <a:ext cx="13548828" cy="426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800"/>
              </a:lnSpc>
            </a:pPr>
            <a:r>
              <a:rPr lang="en-US" sz="20000">
                <a:solidFill>
                  <a:srgbClr val="000000"/>
                </a:solidFill>
                <a:latin typeface="League Gothic"/>
              </a:rPr>
              <a:t>MODELO DE NEGOCIO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9072245"/>
            <a:ext cx="13287978" cy="41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 spc="137">
                <a:solidFill>
                  <a:srgbClr val="000000"/>
                </a:solidFill>
                <a:latin typeface="Montserrat Light"/>
              </a:rPr>
              <a:t>Disrupción Empresarial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-971550" y="8439150"/>
            <a:ext cx="20231100" cy="34925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5944850" y="-792163"/>
            <a:ext cx="1314450" cy="9258300"/>
            <a:chOff x="0" y="0"/>
            <a:chExt cx="1752600" cy="12344400"/>
          </a:xfrm>
        </p:grpSpPr>
        <p:sp>
          <p:nvSpPr>
            <p:cNvPr name="TextBox 6" id="6"/>
            <p:cNvSpPr txBox="true"/>
            <p:nvPr/>
          </p:nvSpPr>
          <p:spPr>
            <a:xfrm rot="5400000">
              <a:off x="-3007783" y="6629400"/>
              <a:ext cx="8961965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  <p:sp>
          <p:nvSpPr>
            <p:cNvPr name="AutoShape 7" id="7"/>
            <p:cNvSpPr/>
            <p:nvPr/>
          </p:nvSpPr>
          <p:spPr>
            <a:xfrm rot="0">
              <a:off x="0" y="0"/>
              <a:ext cx="50800" cy="12344400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name="AutoShape 8" id="8"/>
          <p:cNvSpPr/>
          <p:nvPr/>
        </p:nvSpPr>
        <p:spPr>
          <a:xfrm rot="0">
            <a:off x="18021300" y="8439150"/>
            <a:ext cx="1028700" cy="2095500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69453" y="1028700"/>
            <a:ext cx="1907823" cy="1899091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3" id="3"/>
          <p:cNvSpPr/>
          <p:nvPr/>
        </p:nvSpPr>
        <p:spPr>
          <a:xfrm rot="0">
            <a:off x="1069453" y="4193955"/>
            <a:ext cx="1907823" cy="1899091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4" id="4"/>
          <p:cNvSpPr/>
          <p:nvPr/>
        </p:nvSpPr>
        <p:spPr>
          <a:xfrm rot="0">
            <a:off x="1069453" y="7359209"/>
            <a:ext cx="1907823" cy="1899091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5" id="5"/>
          <p:cNvSpPr/>
          <p:nvPr/>
        </p:nvSpPr>
        <p:spPr>
          <a:xfrm rot="0">
            <a:off x="10058400" y="-438150"/>
            <a:ext cx="38100" cy="111633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6" id="6"/>
          <p:cNvSpPr/>
          <p:nvPr/>
        </p:nvSpPr>
        <p:spPr>
          <a:xfrm rot="0">
            <a:off x="10058400" y="8540309"/>
            <a:ext cx="8877300" cy="381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7" id="7"/>
          <p:cNvSpPr/>
          <p:nvPr/>
        </p:nvSpPr>
        <p:spPr>
          <a:xfrm rot="0">
            <a:off x="18059400" y="8540309"/>
            <a:ext cx="838200" cy="22098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81334" y="1380042"/>
            <a:ext cx="4046923" cy="3692817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1136032" y="1524000"/>
            <a:ext cx="6123268" cy="3900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894"/>
              </a:lnSpc>
            </a:pPr>
            <a:r>
              <a:rPr lang="en-US" sz="12525">
                <a:solidFill>
                  <a:srgbClr val="000000"/>
                </a:solidFill>
                <a:latin typeface="League Gothic"/>
              </a:rPr>
              <a:t>FREE</a:t>
            </a:r>
          </a:p>
          <a:p>
            <a:pPr algn="r">
              <a:lnSpc>
                <a:spcPts val="9894"/>
              </a:lnSpc>
            </a:pPr>
            <a:r>
              <a:rPr lang="en-US" sz="12525">
                <a:solidFill>
                  <a:srgbClr val="000000"/>
                </a:solidFill>
                <a:latin typeface="League Gothic"/>
              </a:rPr>
              <a:t>TO </a:t>
            </a:r>
          </a:p>
          <a:p>
            <a:pPr algn="r">
              <a:lnSpc>
                <a:spcPts val="9894"/>
              </a:lnSpc>
            </a:pPr>
            <a:r>
              <a:rPr lang="en-US" sz="12525">
                <a:solidFill>
                  <a:srgbClr val="000000"/>
                </a:solidFill>
                <a:latin typeface="League Gothic"/>
              </a:rPr>
              <a:t>USE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851121" y="2933605"/>
            <a:ext cx="1291858" cy="252069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63145" y="1246287"/>
            <a:ext cx="920438" cy="146391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4174" y="4588250"/>
            <a:ext cx="1798381" cy="1110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58069" y="7556851"/>
            <a:ext cx="1530592" cy="150380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764701" y="1412460"/>
            <a:ext cx="5432203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2799" spc="27">
                <a:solidFill>
                  <a:srgbClr val="000000"/>
                </a:solidFill>
                <a:latin typeface="Montserrat Light"/>
              </a:rPr>
              <a:t>Compartir información con terceros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764701" y="4844415"/>
            <a:ext cx="5432203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2799" spc="27">
                <a:solidFill>
                  <a:srgbClr val="000000"/>
                </a:solidFill>
                <a:latin typeface="Montserrat Light"/>
              </a:rPr>
              <a:t>Monetizar a través de datos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764701" y="8029196"/>
            <a:ext cx="5432203" cy="473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62"/>
              </a:lnSpc>
            </a:pPr>
            <a:r>
              <a:rPr lang="en-US" sz="2574" spc="25">
                <a:solidFill>
                  <a:srgbClr val="000000"/>
                </a:solidFill>
                <a:latin typeface="Montserrat Light"/>
              </a:rPr>
              <a:t>Publicidad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71742" y="9182100"/>
            <a:ext cx="6187558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spc="168">
                <a:solidFill>
                  <a:srgbClr val="000000"/>
                </a:solidFill>
                <a:latin typeface="Montserrat Light"/>
              </a:rPr>
              <a:t>DIKA DISRUPTION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805246" y="2775808"/>
            <a:ext cx="7456530" cy="697185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39730" y="645548"/>
            <a:ext cx="2998935" cy="300268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32595" y="-607620"/>
            <a:ext cx="2886635" cy="2204667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290373" y="2969190"/>
            <a:ext cx="10537675" cy="2535085"/>
            <a:chOff x="0" y="0"/>
            <a:chExt cx="14050233" cy="338011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39750" y="2817423"/>
              <a:ext cx="9022365" cy="562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spc="84">
                  <a:solidFill>
                    <a:srgbClr val="91EEE1"/>
                  </a:solidFill>
                  <a:latin typeface="Poppins Medium"/>
                </a:rPr>
                <a:t>SOLUCIONES...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23825"/>
              <a:ext cx="14050233" cy="2514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299"/>
                </a:lnSpc>
              </a:pPr>
              <a:r>
                <a:rPr lang="en-US" sz="12999">
                  <a:solidFill>
                    <a:srgbClr val="FFFFFF"/>
                  </a:solidFill>
                  <a:latin typeface="Poppins Bold"/>
                </a:rPr>
                <a:t>MARKETING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261776" y="9096412"/>
            <a:ext cx="1997524" cy="1864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300"/>
              </a:lnSpc>
            </a:pPr>
            <a:r>
              <a:rPr lang="en-US" sz="13000">
                <a:solidFill>
                  <a:srgbClr val="FFFFFF"/>
                </a:solidFill>
                <a:latin typeface="Poppins Bold"/>
              </a:rPr>
              <a:t>01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7988373">
            <a:off x="1320133" y="8506437"/>
            <a:ext cx="3808692" cy="35611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5431277"/>
            <a:ext cx="2886635" cy="220466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34571"/>
            <a:ext cx="9254525" cy="1121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17"/>
              </a:lnSpc>
            </a:pPr>
            <a:r>
              <a:rPr lang="en-US" sz="6936">
                <a:solidFill>
                  <a:srgbClr val="FFFFFF"/>
                </a:solidFill>
                <a:latin typeface="Poppins Bold"/>
              </a:rPr>
              <a:t>INFRAESTRUCTURA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855984" y="2138922"/>
            <a:ext cx="4793950" cy="623570"/>
            <a:chOff x="0" y="0"/>
            <a:chExt cx="6391934" cy="831426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184122"/>
              <a:ext cx="230038" cy="230038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91EEE1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948666" y="28575"/>
              <a:ext cx="5443268" cy="802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9"/>
                </a:lnSpc>
              </a:pPr>
              <a:r>
                <a:rPr lang="en-US" sz="4099" spc="81">
                  <a:solidFill>
                    <a:srgbClr val="FFFFFF"/>
                  </a:solidFill>
                  <a:latin typeface="Poppins Medium"/>
                </a:rPr>
                <a:t>PÁGINA WEB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855984" y="3529033"/>
            <a:ext cx="4793950" cy="623570"/>
            <a:chOff x="0" y="0"/>
            <a:chExt cx="6391934" cy="831426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184122"/>
              <a:ext cx="230038" cy="230038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91EEE1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948666" y="28575"/>
              <a:ext cx="5443268" cy="802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9"/>
                </a:lnSpc>
              </a:pPr>
              <a:r>
                <a:rPr lang="en-US" sz="4099" spc="81">
                  <a:solidFill>
                    <a:srgbClr val="FFFFFF"/>
                  </a:solidFill>
                  <a:latin typeface="Poppins Medium"/>
                </a:rPr>
                <a:t>APP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55984" y="4919144"/>
            <a:ext cx="4793950" cy="541020"/>
            <a:chOff x="0" y="0"/>
            <a:chExt cx="6391934" cy="72136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184122"/>
              <a:ext cx="230038" cy="230038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91EEE1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948666" y="38100"/>
              <a:ext cx="5443268" cy="683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60"/>
                </a:lnSpc>
              </a:pPr>
              <a:r>
                <a:rPr lang="en-US" sz="3600" spc="72">
                  <a:solidFill>
                    <a:srgbClr val="FFFFFF"/>
                  </a:solidFill>
                  <a:latin typeface="Poppins Medium"/>
                </a:rPr>
                <a:t>CIBERSEGURIDAD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855984" y="6309255"/>
            <a:ext cx="4793950" cy="623570"/>
            <a:chOff x="0" y="0"/>
            <a:chExt cx="6391934" cy="83142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184122"/>
              <a:ext cx="230038" cy="230038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91EEE1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948666" y="28575"/>
              <a:ext cx="5443268" cy="802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9"/>
                </a:lnSpc>
              </a:pPr>
              <a:r>
                <a:rPr lang="en-US" sz="4099" spc="81">
                  <a:solidFill>
                    <a:srgbClr val="FFFFFF"/>
                  </a:solidFill>
                  <a:latin typeface="Poppins Medium"/>
                </a:rPr>
                <a:t>SOFTWARE</a:t>
              </a:r>
            </a:p>
          </p:txBody>
        </p:sp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7988373">
            <a:off x="5656141" y="8292878"/>
            <a:ext cx="3619623" cy="3384347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6197497" y="866872"/>
            <a:ext cx="2540920" cy="2544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70987">
            <a:off x="-1297284" y="3618850"/>
            <a:ext cx="19791454" cy="602769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742950"/>
            <a:ext cx="14650874" cy="411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Michroma"/>
              </a:rPr>
              <a:t>CIBERSEGURIDAD</a:t>
            </a:r>
          </a:p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Michroma"/>
              </a:rPr>
              <a:t>Y </a:t>
            </a:r>
          </a:p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Michroma"/>
              </a:rPr>
              <a:t>DESARROLLO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535915" y="8850646"/>
            <a:ext cx="2723385" cy="40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Clear Sans Regular"/>
              </a:rPr>
              <a:t>DIKA-DISRUPTION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DAErCCgCa9o</dc:identifier>
  <dcterms:modified xsi:type="dcterms:W3CDTF">2011-08-01T06:04:30Z</dcterms:modified>
  <cp:revision>1</cp:revision>
  <dc:title>La forma en que la tecnología repercutió en nuestros acuerdos financieros</dc:title>
</cp:coreProperties>
</file>

<file path=docProps/thumbnail.jpeg>
</file>